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88"/>
    <p:restoredTop sz="74286"/>
  </p:normalViewPr>
  <p:slideViewPr>
    <p:cSldViewPr snapToGrid="0" snapToObjects="1">
      <p:cViewPr varScale="1">
        <p:scale>
          <a:sx n="45" d="100"/>
          <a:sy n="45" d="100"/>
        </p:scale>
        <p:origin x="2560" y="184"/>
      </p:cViewPr>
      <p:guideLst/>
    </p:cSldViewPr>
  </p:slideViewPr>
  <p:notesTextViewPr>
    <p:cViewPr>
      <p:scale>
        <a:sx n="1" d="1"/>
        <a:sy n="1" d="1"/>
      </p:scale>
      <p:origin x="0" y="0"/>
    </p:cViewPr>
  </p:notesTextViewPr>
  <p:notesViewPr>
    <p:cSldViewPr snapToGrid="0" snapToObjects="1">
      <p:cViewPr varScale="1">
        <p:scale>
          <a:sx n="48" d="100"/>
          <a:sy n="48" d="100"/>
        </p:scale>
        <p:origin x="4104" y="20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F3891-F2E7-6540-AAA0-278D87CCF5EA}"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2958F-10D9-D945-9504-E43EA1FE8C48}" type="slidenum">
              <a:rPr lang="en-US" smtClean="0"/>
              <a:t>‹#›</a:t>
            </a:fld>
            <a:endParaRPr lang="en-US"/>
          </a:p>
        </p:txBody>
      </p:sp>
    </p:spTree>
    <p:extLst>
      <p:ext uri="{BB962C8B-B14F-4D97-AF65-F5344CB8AC3E}">
        <p14:creationId xmlns:p14="http://schemas.microsoft.com/office/powerpoint/2010/main" val="3363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958F-10D9-D945-9504-E43EA1FE8C48}" type="slidenum">
              <a:rPr lang="en-US" smtClean="0"/>
              <a:t>1</a:t>
            </a:fld>
            <a:endParaRPr lang="en-US"/>
          </a:p>
        </p:txBody>
      </p:sp>
    </p:spTree>
    <p:extLst>
      <p:ext uri="{BB962C8B-B14F-4D97-AF65-F5344CB8AC3E}">
        <p14:creationId xmlns:p14="http://schemas.microsoft.com/office/powerpoint/2010/main" val="153534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059" y="484094"/>
            <a:ext cx="2554941" cy="1916206"/>
          </a:xfrm>
        </p:spPr>
      </p:sp>
      <p:sp>
        <p:nvSpPr>
          <p:cNvPr id="3" name="Notes Placeholder 2"/>
          <p:cNvSpPr>
            <a:spLocks noGrp="1"/>
          </p:cNvSpPr>
          <p:nvPr>
            <p:ph type="body" idx="1"/>
          </p:nvPr>
        </p:nvSpPr>
        <p:spPr>
          <a:xfrm>
            <a:off x="685800" y="2679328"/>
            <a:ext cx="5486400" cy="3600450"/>
          </a:xfrm>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some of the hindrances you have faced in reaching the goals of your life? What has kept you from being all you could be? Please check those that apply to your situation.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Insufficient education			Physically unattractive                       Lack of money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Sex discrimination			Uncooperative spouse		Racial discrimination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Negative family upbringing		Got in with wrong crowd		Chose wrong profession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Family responsibilities			Substance abuse		Unsympathetic boss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Limited family support			Physical handicaps		Shyness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Lack of connections			Bad luck			Illness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go back and put a big, bold X through the whole list. Difficulties are no reason to give up on your dreams.  It isn’t the circumstances of life that make us winners or losers, it is how we react to the circumstances.  It is not what we have that determines our success; it is what we do with what we have.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10</a:t>
            </a:fld>
            <a:endParaRPr lang="en-US"/>
          </a:p>
        </p:txBody>
      </p:sp>
    </p:spTree>
    <p:extLst>
      <p:ext uri="{BB962C8B-B14F-4D97-AF65-F5344CB8AC3E}">
        <p14:creationId xmlns:p14="http://schemas.microsoft.com/office/powerpoint/2010/main" val="26827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GOALS FOR THIS YEAR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least one for each area of your life.</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Area				Goal				      Strategy</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Physical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Mental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Social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Spiritual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Family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Professional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Church/Community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11</a:t>
            </a:fld>
            <a:endParaRPr lang="en-US"/>
          </a:p>
        </p:txBody>
      </p:sp>
    </p:spTree>
    <p:extLst>
      <p:ext uri="{BB962C8B-B14F-4D97-AF65-F5344CB8AC3E}">
        <p14:creationId xmlns:p14="http://schemas.microsoft.com/office/powerpoint/2010/main" val="1624817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PERSONAL GROWTH EXERCISES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Use a calendar to set your goals for the next month. When will you do each? How will you achieve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Use a weekly calendar or a journal to set your activities for the week. Make sure that weekly goals help you reach monthly and yearly goals. Review the list daily.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Make a list of your daily priorities. What will you do today that will move you toward your goals?  Put those things at the head of your To Do list.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Assemble support material for each of your goals. Have a file for each goal. Into each put clippings, articles, books, CDs, estimates, brochures, samples, and other items that will help you reach the goal.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  Reward yourself for accomplishing your goals. Celebrate each achievement.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Pray about your goals. Psalm 37:4 says, “Delight yourself in the Lord and he will give you the desires of your heart.”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12</a:t>
            </a:fld>
            <a:endParaRPr lang="en-US"/>
          </a:p>
        </p:txBody>
      </p:sp>
    </p:spTree>
    <p:extLst>
      <p:ext uri="{BB962C8B-B14F-4D97-AF65-F5344CB8AC3E}">
        <p14:creationId xmlns:p14="http://schemas.microsoft.com/office/powerpoint/2010/main" val="77683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SUCCESS PRINCIPLE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does not lead to accomplishment until it is focused on a specific goal.</a:t>
            </a:r>
          </a:p>
          <a:p>
            <a:endParaRPr lang="en-US" dirty="0"/>
          </a:p>
        </p:txBody>
      </p:sp>
      <p:sp>
        <p:nvSpPr>
          <p:cNvPr id="4" name="Slide Number Placeholder 3"/>
          <p:cNvSpPr>
            <a:spLocks noGrp="1"/>
          </p:cNvSpPr>
          <p:nvPr>
            <p:ph type="sldNum" sz="quarter" idx="10"/>
          </p:nvPr>
        </p:nvSpPr>
        <p:spPr/>
        <p:txBody>
          <a:bodyPr/>
          <a:lstStyle/>
          <a:p>
            <a:fld id="{6732958F-10D9-D945-9504-E43EA1FE8C48}" type="slidenum">
              <a:rPr lang="en-US" smtClean="0"/>
              <a:t>13</a:t>
            </a:fld>
            <a:endParaRPr lang="en-US"/>
          </a:p>
        </p:txBody>
      </p:sp>
    </p:spTree>
    <p:extLst>
      <p:ext uri="{BB962C8B-B14F-4D97-AF65-F5344CB8AC3E}">
        <p14:creationId xmlns:p14="http://schemas.microsoft.com/office/powerpoint/2010/main" val="194140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Lord God, Thank You that I can trust you because you are a God of order.  I can breathe and live because you planned and provided for me before I was even born. Help me to emulate your goodness. Help me to focus and prepare in advance to the best of my ability, by your grace. Help me to accomplish all that you desire for me.</a:t>
            </a:r>
          </a:p>
          <a:p>
            <a:endParaRPr lang="en-US" dirty="0"/>
          </a:p>
        </p:txBody>
      </p:sp>
      <p:sp>
        <p:nvSpPr>
          <p:cNvPr id="4" name="Slide Number Placeholder 3"/>
          <p:cNvSpPr>
            <a:spLocks noGrp="1"/>
          </p:cNvSpPr>
          <p:nvPr>
            <p:ph type="sldNum" sz="quarter" idx="10"/>
          </p:nvPr>
        </p:nvSpPr>
        <p:spPr/>
        <p:txBody>
          <a:bodyPr/>
          <a:lstStyle/>
          <a:p>
            <a:fld id="{6732958F-10D9-D945-9504-E43EA1FE8C48}" type="slidenum">
              <a:rPr lang="en-US" smtClean="0"/>
              <a:t>14</a:t>
            </a:fld>
            <a:endParaRPr lang="en-US"/>
          </a:p>
        </p:txBody>
      </p:sp>
    </p:spTree>
    <p:extLst>
      <p:ext uri="{BB962C8B-B14F-4D97-AF65-F5344CB8AC3E}">
        <p14:creationId xmlns:p14="http://schemas.microsoft.com/office/powerpoint/2010/main" val="41550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FOCUSED WOMAN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2</a:t>
            </a:fld>
            <a:endParaRPr lang="en-US"/>
          </a:p>
        </p:txBody>
      </p:sp>
    </p:spTree>
    <p:extLst>
      <p:ext uri="{BB962C8B-B14F-4D97-AF65-F5344CB8AC3E}">
        <p14:creationId xmlns:p14="http://schemas.microsoft.com/office/powerpoint/2010/main" val="48783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one thing I do: Forgetting what is behind and straining toward what is ahead.” </a:t>
            </a:r>
          </a:p>
          <a:p>
            <a:r>
              <a:rPr lang="en-US" sz="1200" kern="1200" dirty="0" smtClean="0">
                <a:solidFill>
                  <a:schemeClr val="tx1"/>
                </a:solidFill>
                <a:effectLst/>
                <a:latin typeface="+mn-lt"/>
                <a:ea typeface="+mn-ea"/>
                <a:cs typeface="+mn-cs"/>
              </a:rPr>
              <a:t>Philippians 3:13</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Sometimes it seems that we are all in a race to reach the finish line—of what? Our lives are often cluttered, hectic—with so much to do and so many tasks to accomplish. Many women go through life without any plan or goal. Researchers tell us that only 3% of us have definite, specific goals that are written on paper, goals that can be seen and measured. Only 3% of us know where we are going and will likely to succeed in getting there.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God is ordered and focused. We can see this in Creation. Each day was divinely appointed and planned. At the end of seven days there was a perfect world with two perfect people. All of Creation testifies to a God of marvelous order. If we look at a flower or leaf under a microscope, we can see wonderful intricacies.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3</a:t>
            </a:fld>
            <a:endParaRPr lang="en-US"/>
          </a:p>
        </p:txBody>
      </p:sp>
    </p:spTree>
    <p:extLst>
      <p:ext uri="{BB962C8B-B14F-4D97-AF65-F5344CB8AC3E}">
        <p14:creationId xmlns:p14="http://schemas.microsoft.com/office/powerpoint/2010/main" val="18681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Bible says, “God is not the author of confusion but of peace…” (1 Corinthians 14:33, </a:t>
            </a:r>
            <a:r>
              <a:rPr lang="en-US" sz="1200" i="1" kern="1200" dirty="0" smtClean="0">
                <a:solidFill>
                  <a:schemeClr val="tx1"/>
                </a:solidFill>
                <a:effectLst/>
                <a:latin typeface="+mn-lt"/>
                <a:ea typeface="+mn-ea"/>
                <a:cs typeface="+mn-cs"/>
              </a:rPr>
              <a:t>NKJV</a:t>
            </a:r>
            <a:r>
              <a:rPr lang="en-US" sz="1200" kern="1200" dirty="0" smtClean="0">
                <a:solidFill>
                  <a:schemeClr val="tx1"/>
                </a:solidFill>
                <a:effectLst/>
                <a:latin typeface="+mn-lt"/>
                <a:ea typeface="+mn-ea"/>
                <a:cs typeface="+mn-cs"/>
              </a:rPr>
              <a:t>). In Psalm 119:133 I find a prayer that God will direct my steps.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wants to run a race without a finish line? We must know where we’re going, or how will we ever get there? We can be like caterpillars on the rim of a round flowerpot, following each other around and around until they starve to death. Like the caterpillars, we can confuse activity with accomplishment. We are all busy. The question is, “What are we accomplishing?” Without definite written goals, we can easily get involved in circular activity that achieves nothing of lasting value.  Activity does not lead to accomplishment until it is focused on a specific goal.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4</a:t>
            </a:fld>
            <a:endParaRPr lang="en-US"/>
          </a:p>
        </p:txBody>
      </p:sp>
    </p:spTree>
    <p:extLst>
      <p:ext uri="{BB962C8B-B14F-4D97-AF65-F5344CB8AC3E}">
        <p14:creationId xmlns:p14="http://schemas.microsoft.com/office/powerpoint/2010/main" val="112423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is it that separates women of excellence from women of mediocrity? Think of women in your nation who have become women of excellence. What made the difference?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It is not time.</a:t>
            </a:r>
            <a:r>
              <a:rPr lang="en-US" sz="1200" kern="1200" dirty="0" smtClean="0">
                <a:solidFill>
                  <a:schemeClr val="tx1"/>
                </a:solidFill>
                <a:effectLst/>
                <a:latin typeface="+mn-lt"/>
                <a:ea typeface="+mn-ea"/>
                <a:cs typeface="+mn-cs"/>
              </a:rPr>
              <a:t> Dr. Ida Scudder, founder of Vellore Christian Medical School in India, lived with the same time constraints as we all do.</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It is not family responsibilities.</a:t>
            </a:r>
            <a:r>
              <a:rPr lang="en-US" sz="1200" kern="1200" dirty="0" smtClean="0">
                <a:solidFill>
                  <a:schemeClr val="tx1"/>
                </a:solidFill>
                <a:effectLst/>
                <a:latin typeface="+mn-lt"/>
                <a:ea typeface="+mn-ea"/>
                <a:cs typeface="+mn-cs"/>
              </a:rPr>
              <a:t> Ellen White, who had more than 50 books to her credit, faced the problem of juggling career and family needs in days that were no longer than ours.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It is not our race.</a:t>
            </a:r>
            <a:r>
              <a:rPr lang="en-US" sz="1200" kern="1200" dirty="0" smtClean="0">
                <a:solidFill>
                  <a:schemeClr val="tx1"/>
                </a:solidFill>
                <a:effectLst/>
                <a:latin typeface="+mn-lt"/>
                <a:ea typeface="+mn-ea"/>
                <a:cs typeface="+mn-cs"/>
              </a:rPr>
              <a:t> Marian Anderson struggled against racial prejudice yet became a woman of excellence.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It is not beauty.</a:t>
            </a:r>
            <a:r>
              <a:rPr lang="en-US" sz="1200" kern="1200" dirty="0" smtClean="0">
                <a:solidFill>
                  <a:schemeClr val="tx1"/>
                </a:solidFill>
                <a:effectLst/>
                <a:latin typeface="+mn-lt"/>
                <a:ea typeface="+mn-ea"/>
                <a:cs typeface="+mn-cs"/>
              </a:rPr>
              <a:t> Eleanor Roosevelt admitted to feeling like an ugly duckling, but she accomplished much.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It is not handicap.</a:t>
            </a:r>
            <a:r>
              <a:rPr lang="en-US" sz="1200" kern="1200" dirty="0" smtClean="0">
                <a:solidFill>
                  <a:schemeClr val="tx1"/>
                </a:solidFill>
                <a:effectLst/>
                <a:latin typeface="+mn-lt"/>
                <a:ea typeface="+mn-ea"/>
                <a:cs typeface="+mn-cs"/>
              </a:rPr>
              <a:t> Joni </a:t>
            </a:r>
            <a:r>
              <a:rPr lang="en-US" sz="1200" kern="1200" dirty="0" err="1" smtClean="0">
                <a:solidFill>
                  <a:schemeClr val="tx1"/>
                </a:solidFill>
                <a:effectLst/>
                <a:latin typeface="+mn-lt"/>
                <a:ea typeface="+mn-ea"/>
                <a:cs typeface="+mn-cs"/>
              </a:rPr>
              <a:t>Eareckson</a:t>
            </a:r>
            <a:r>
              <a:rPr lang="en-US" sz="1200" kern="1200" dirty="0" smtClean="0">
                <a:solidFill>
                  <a:schemeClr val="tx1"/>
                </a:solidFill>
                <a:effectLst/>
                <a:latin typeface="+mn-lt"/>
                <a:ea typeface="+mn-ea"/>
                <a:cs typeface="+mn-cs"/>
              </a:rPr>
              <a:t> Tada writes books and paints pictures despite the fact that she is a quadriplegic.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5</a:t>
            </a:fld>
            <a:endParaRPr lang="en-US"/>
          </a:p>
        </p:txBody>
      </p:sp>
    </p:spTree>
    <p:extLst>
      <p:ext uri="{BB962C8B-B14F-4D97-AF65-F5344CB8AC3E}">
        <p14:creationId xmlns:p14="http://schemas.microsoft.com/office/powerpoint/2010/main" val="15216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makes the difference? It is having a cause, a destination, a goal, a purpose. When we know where we are going and are determined to get there, it is possible to find a way to succeed regardless of the obstacles in our path.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women in their 60s and 70s have gone back to school, graduating with high marks and gone on to live many more years—working, earning, learning, and travelling. It is never too late to have a purpose, to set goals. It is never too late to become a woman of excellence, to realize the dream of a lifetime.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power in writing down our goals. Something mysterious happens when we write them down. Power is released, and things start to happen.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6</a:t>
            </a:fld>
            <a:endParaRPr lang="en-US"/>
          </a:p>
        </p:txBody>
      </p:sp>
    </p:spTree>
    <p:extLst>
      <p:ext uri="{BB962C8B-B14F-4D97-AF65-F5344CB8AC3E}">
        <p14:creationId xmlns:p14="http://schemas.microsoft.com/office/powerpoint/2010/main" val="108219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Women with goals include:</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Helen Keller was blind and deaf, yet she graduated from college and became known around the world.</a:t>
            </a:r>
          </a:p>
          <a:p>
            <a:pPr marL="171450" lvl="0" indent="-171450">
              <a:buFont typeface="Arial" charset="0"/>
              <a:buChar char="•"/>
            </a:pPr>
            <a:r>
              <a:rPr lang="en-US" sz="1200" kern="1200" dirty="0" smtClean="0">
                <a:solidFill>
                  <a:schemeClr val="tx1"/>
                </a:solidFill>
                <a:effectLst/>
                <a:latin typeface="+mn-lt"/>
                <a:ea typeface="+mn-ea"/>
                <a:cs typeface="+mn-cs"/>
              </a:rPr>
              <a:t>Florence Nightingale was able to do much for the cause of nursing because she had a vision.</a:t>
            </a:r>
          </a:p>
          <a:p>
            <a:pPr marL="171450" lvl="0" indent="-171450">
              <a:buFont typeface="Arial" charset="0"/>
              <a:buChar char="•"/>
            </a:pPr>
            <a:r>
              <a:rPr lang="en-US" sz="1200" kern="1200" dirty="0" smtClean="0">
                <a:solidFill>
                  <a:schemeClr val="tx1"/>
                </a:solidFill>
                <a:effectLst/>
                <a:latin typeface="+mn-lt"/>
                <a:ea typeface="+mn-ea"/>
                <a:cs typeface="+mn-cs"/>
              </a:rPr>
              <a:t>Joan of Arc’s name is remembered more than 500 years later because she had a goal.</a:t>
            </a:r>
          </a:p>
          <a:p>
            <a:pPr marL="171450" lvl="0" indent="-171450">
              <a:buFont typeface="Arial" charset="0"/>
              <a:buChar char="•"/>
            </a:pPr>
            <a:r>
              <a:rPr lang="en-US" sz="1200" kern="1200" dirty="0" smtClean="0">
                <a:solidFill>
                  <a:schemeClr val="tx1"/>
                </a:solidFill>
                <a:effectLst/>
                <a:latin typeface="+mn-lt"/>
                <a:ea typeface="+mn-ea"/>
                <a:cs typeface="+mn-cs"/>
              </a:rPr>
              <a:t>Mother Teresa would not have received the Nobel Peace Prize had she not had a mission.</a:t>
            </a:r>
          </a:p>
          <a:p>
            <a:pPr marL="171450" lvl="0" indent="-171450">
              <a:buFont typeface="Arial" charset="0"/>
              <a:buChar char="•"/>
            </a:pPr>
            <a:r>
              <a:rPr lang="en-US" sz="1200" kern="1200" dirty="0" smtClean="0">
                <a:solidFill>
                  <a:schemeClr val="tx1"/>
                </a:solidFill>
                <a:effectLst/>
                <a:latin typeface="+mn-lt"/>
                <a:ea typeface="+mn-ea"/>
                <a:cs typeface="+mn-cs"/>
              </a:rPr>
              <a:t>Golda Meier, Margaret Thatcher, and Indira </a:t>
            </a:r>
            <a:r>
              <a:rPr lang="en-US" sz="1200" kern="1200" dirty="0" err="1" smtClean="0">
                <a:solidFill>
                  <a:schemeClr val="tx1"/>
                </a:solidFill>
                <a:effectLst/>
                <a:latin typeface="+mn-lt"/>
                <a:ea typeface="+mn-ea"/>
                <a:cs typeface="+mn-cs"/>
              </a:rPr>
              <a:t>Ghandi</a:t>
            </a:r>
            <a:r>
              <a:rPr lang="en-US" sz="1200" kern="1200" dirty="0" smtClean="0">
                <a:solidFill>
                  <a:schemeClr val="tx1"/>
                </a:solidFill>
                <a:effectLst/>
                <a:latin typeface="+mn-lt"/>
                <a:ea typeface="+mn-ea"/>
                <a:cs typeface="+mn-cs"/>
              </a:rPr>
              <a:t> all became leaders of their nations because of goals.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7</a:t>
            </a:fld>
            <a:endParaRPr lang="en-US"/>
          </a:p>
        </p:txBody>
      </p:sp>
    </p:spTree>
    <p:extLst>
      <p:ext uri="{BB962C8B-B14F-4D97-AF65-F5344CB8AC3E}">
        <p14:creationId xmlns:p14="http://schemas.microsoft.com/office/powerpoint/2010/main" val="212487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John Maxwell suggests these as the six stages in accomplishing a goal: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thought it.      I caught it.     I bought it.      I sought it.      I got it.      I taught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8</a:t>
            </a:fld>
            <a:endParaRPr lang="en-US"/>
          </a:p>
        </p:txBody>
      </p:sp>
    </p:spTree>
    <p:extLst>
      <p:ext uri="{BB962C8B-B14F-4D97-AF65-F5344CB8AC3E}">
        <p14:creationId xmlns:p14="http://schemas.microsoft.com/office/powerpoint/2010/main" val="69253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that I have already obtained all this, or have already been made perfect, but I press on to take hold of that for which Christ Jesus took hold of me. Brothers/sisters, I do not consider myself yet to have taken hold of it. But one thing I do: Forgetting what is behind and straining toward what is ahead, I press on toward the goal to win the prize for which God has called me heavenward in Christ Jesus”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(Philippians 3:12-14).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32958F-10D9-D945-9504-E43EA1FE8C48}" type="slidenum">
              <a:rPr lang="en-US" smtClean="0"/>
              <a:t>9</a:t>
            </a:fld>
            <a:endParaRPr lang="en-US"/>
          </a:p>
        </p:txBody>
      </p:sp>
    </p:spTree>
    <p:extLst>
      <p:ext uri="{BB962C8B-B14F-4D97-AF65-F5344CB8AC3E}">
        <p14:creationId xmlns:p14="http://schemas.microsoft.com/office/powerpoint/2010/main" val="58311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677342-3882-0345-9CA9-7FFD92D3BFC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14476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677342-3882-0345-9CA9-7FFD92D3BFC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152255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677342-3882-0345-9CA9-7FFD92D3BFC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19863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677342-3882-0345-9CA9-7FFD92D3BFC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205467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77342-3882-0345-9CA9-7FFD92D3BFC0}"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134100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677342-3882-0345-9CA9-7FFD92D3BFC0}"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48451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677342-3882-0345-9CA9-7FFD92D3BFC0}"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210911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677342-3882-0345-9CA9-7FFD92D3BFC0}"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154138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77342-3882-0345-9CA9-7FFD92D3BFC0}"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93314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77342-3882-0345-9CA9-7FFD92D3BFC0}"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37613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77342-3882-0345-9CA9-7FFD92D3BFC0}"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9422A-D140-EF47-B96A-8173F0024921}" type="slidenum">
              <a:rPr lang="en-US" smtClean="0"/>
              <a:t>‹#›</a:t>
            </a:fld>
            <a:endParaRPr lang="en-US"/>
          </a:p>
        </p:txBody>
      </p:sp>
    </p:spTree>
    <p:extLst>
      <p:ext uri="{BB962C8B-B14F-4D97-AF65-F5344CB8AC3E}">
        <p14:creationId xmlns:p14="http://schemas.microsoft.com/office/powerpoint/2010/main" val="16662527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77342-3882-0345-9CA9-7FFD92D3BFC0}"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9422A-D140-EF47-B96A-8173F0024921}" type="slidenum">
              <a:rPr lang="en-US" smtClean="0"/>
              <a:t>‹#›</a:t>
            </a:fld>
            <a:endParaRPr lang="en-US"/>
          </a:p>
        </p:txBody>
      </p:sp>
    </p:spTree>
    <p:extLst>
      <p:ext uri="{BB962C8B-B14F-4D97-AF65-F5344CB8AC3E}">
        <p14:creationId xmlns:p14="http://schemas.microsoft.com/office/powerpoint/2010/main" val="1890668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36" y="3612995"/>
            <a:ext cx="634568" cy="443900"/>
          </a:xfrm>
          <a:prstGeom prst="rect">
            <a:avLst/>
          </a:prstGeom>
        </p:spPr>
      </p:pic>
    </p:spTree>
    <p:extLst>
      <p:ext uri="{BB962C8B-B14F-4D97-AF65-F5344CB8AC3E}">
        <p14:creationId xmlns:p14="http://schemas.microsoft.com/office/powerpoint/2010/main" val="175564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0075" y="1450976"/>
            <a:ext cx="7886700" cy="1325563"/>
          </a:xfrm>
        </p:spPr>
        <p:txBody>
          <a:bodyPr>
            <a:normAutofit/>
          </a:bodyPr>
          <a:lstStyle/>
          <a:p>
            <a:r>
              <a:rPr lang="en-US" sz="4000" b="1" dirty="0">
                <a:solidFill>
                  <a:schemeClr val="bg1"/>
                </a:solidFill>
                <a:latin typeface="+mn-lt"/>
              </a:rPr>
              <a:t>RATE YOURSELF</a:t>
            </a:r>
            <a:br>
              <a:rPr lang="en-US" sz="4000" b="1" dirty="0">
                <a:solidFill>
                  <a:schemeClr val="bg1"/>
                </a:solidFill>
                <a:latin typeface="+mn-lt"/>
              </a:rPr>
            </a:br>
            <a:r>
              <a:rPr lang="en-US" sz="4000" b="1" dirty="0">
                <a:solidFill>
                  <a:schemeClr val="bg1"/>
                </a:solidFill>
                <a:latin typeface="+mn-lt"/>
              </a:rPr>
              <a:t> </a:t>
            </a:r>
          </a:p>
        </p:txBody>
      </p:sp>
      <p:sp>
        <p:nvSpPr>
          <p:cNvPr id="3" name="Content Placeholder 2"/>
          <p:cNvSpPr>
            <a:spLocks noGrp="1"/>
          </p:cNvSpPr>
          <p:nvPr>
            <p:ph idx="1"/>
          </p:nvPr>
        </p:nvSpPr>
        <p:spPr>
          <a:xfrm>
            <a:off x="457200" y="2568575"/>
            <a:ext cx="7886700" cy="3060700"/>
          </a:xfrm>
        </p:spPr>
        <p:txBody>
          <a:bodyPr>
            <a:noAutofit/>
          </a:bodyPr>
          <a:lstStyle/>
          <a:p>
            <a:pPr marL="0" indent="0" algn="ctr">
              <a:buNone/>
            </a:pPr>
            <a:r>
              <a:rPr lang="en-US" sz="3200" b="1" dirty="0"/>
              <a:t> </a:t>
            </a:r>
            <a:endParaRPr lang="en-US" sz="3200" dirty="0"/>
          </a:p>
          <a:p>
            <a:pPr marL="0" indent="0" algn="ctr">
              <a:buNone/>
            </a:pPr>
            <a:r>
              <a:rPr lang="en-US" sz="3200" dirty="0"/>
              <a:t>What are some of the hindrances you have faced in reaching the goals of your life? What has kept you from being all you could be? Please check those that apply to your situation.</a:t>
            </a:r>
          </a:p>
          <a:p>
            <a:pPr marL="0" indent="0" algn="ctr">
              <a:buNone/>
            </a:pPr>
            <a:r>
              <a:rPr lang="en-US" sz="3200" dirty="0"/>
              <a:t> </a:t>
            </a:r>
          </a:p>
        </p:txBody>
      </p:sp>
    </p:spTree>
    <p:extLst>
      <p:ext uri="{BB962C8B-B14F-4D97-AF65-F5344CB8AC3E}">
        <p14:creationId xmlns:p14="http://schemas.microsoft.com/office/powerpoint/2010/main" val="20039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1450" y="1250951"/>
            <a:ext cx="7886700" cy="1325563"/>
          </a:xfrm>
        </p:spPr>
        <p:txBody>
          <a:bodyPr>
            <a:normAutofit/>
          </a:bodyPr>
          <a:lstStyle/>
          <a:p>
            <a:r>
              <a:rPr lang="en-US" sz="4000" b="1" dirty="0">
                <a:solidFill>
                  <a:schemeClr val="bg1"/>
                </a:solidFill>
                <a:latin typeface="+mn-lt"/>
              </a:rPr>
              <a:t>MY GOALS FOR THIS YEAR</a:t>
            </a:r>
          </a:p>
        </p:txBody>
      </p:sp>
      <p:sp>
        <p:nvSpPr>
          <p:cNvPr id="3" name="Content Placeholder 2"/>
          <p:cNvSpPr>
            <a:spLocks noGrp="1"/>
          </p:cNvSpPr>
          <p:nvPr>
            <p:ph idx="1"/>
          </p:nvPr>
        </p:nvSpPr>
        <p:spPr>
          <a:xfrm>
            <a:off x="485775" y="2597150"/>
            <a:ext cx="7886700" cy="1546225"/>
          </a:xfrm>
        </p:spPr>
        <p:txBody>
          <a:bodyPr>
            <a:noAutofit/>
          </a:bodyPr>
          <a:lstStyle/>
          <a:p>
            <a:pPr marL="0" indent="0" algn="ctr">
              <a:buNone/>
            </a:pPr>
            <a:r>
              <a:rPr lang="en-US" sz="4000" b="1" dirty="0" smtClean="0">
                <a:solidFill>
                  <a:srgbClr val="7030A0"/>
                </a:solidFill>
              </a:rPr>
              <a:t> </a:t>
            </a:r>
            <a:endParaRPr lang="en-US" sz="4000" dirty="0" smtClean="0">
              <a:solidFill>
                <a:srgbClr val="7030A0"/>
              </a:solidFill>
            </a:endParaRPr>
          </a:p>
          <a:p>
            <a:pPr marL="0" indent="0" algn="ctr">
              <a:buNone/>
            </a:pPr>
            <a:r>
              <a:rPr lang="en-US" sz="4000" dirty="0" smtClean="0">
                <a:solidFill>
                  <a:srgbClr val="7030A0"/>
                </a:solidFill>
              </a:rPr>
              <a:t>LIST</a:t>
            </a:r>
            <a:r>
              <a:rPr lang="en-US" sz="4000" b="1" dirty="0" smtClean="0">
                <a:solidFill>
                  <a:srgbClr val="7030A0"/>
                </a:solidFill>
              </a:rPr>
              <a:t> </a:t>
            </a:r>
            <a:r>
              <a:rPr lang="en-US" sz="4000" dirty="0" smtClean="0">
                <a:solidFill>
                  <a:srgbClr val="7030A0"/>
                </a:solidFill>
              </a:rPr>
              <a:t>AT LEAST ONE FOR </a:t>
            </a:r>
          </a:p>
          <a:p>
            <a:pPr marL="0" indent="0" algn="ctr">
              <a:buNone/>
            </a:pPr>
            <a:r>
              <a:rPr lang="en-US" sz="4000" dirty="0" smtClean="0">
                <a:solidFill>
                  <a:srgbClr val="7030A0"/>
                </a:solidFill>
              </a:rPr>
              <a:t>EACH AREA OF YOUR LIFE.</a:t>
            </a:r>
          </a:p>
          <a:p>
            <a:pPr marL="0" indent="0" algn="ctr">
              <a:buNone/>
            </a:pPr>
            <a:r>
              <a:rPr lang="en-US" sz="4000" dirty="0" smtClean="0">
                <a:solidFill>
                  <a:srgbClr val="7030A0"/>
                </a:solidFill>
              </a:rPr>
              <a:t> </a:t>
            </a:r>
            <a:endParaRPr lang="en-US" sz="4000" dirty="0">
              <a:solidFill>
                <a:srgbClr val="7030A0"/>
              </a:solidFill>
            </a:endParaRPr>
          </a:p>
        </p:txBody>
      </p:sp>
    </p:spTree>
    <p:extLst>
      <p:ext uri="{BB962C8B-B14F-4D97-AF65-F5344CB8AC3E}">
        <p14:creationId xmlns:p14="http://schemas.microsoft.com/office/powerpoint/2010/main" val="54139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475" y="908051"/>
            <a:ext cx="5886450" cy="1325563"/>
          </a:xfrm>
        </p:spPr>
        <p:txBody>
          <a:bodyPr>
            <a:normAutofit/>
          </a:bodyPr>
          <a:lstStyle/>
          <a:p>
            <a:r>
              <a:rPr lang="en-US" sz="4000" b="1" dirty="0">
                <a:solidFill>
                  <a:schemeClr val="bg1"/>
                </a:solidFill>
                <a:latin typeface="+mn-lt"/>
              </a:rPr>
              <a:t>PERSONAL GROWTH EXERCISES</a:t>
            </a:r>
            <a:endParaRPr lang="en-US" sz="4000" dirty="0">
              <a:solidFill>
                <a:schemeClr val="bg1"/>
              </a:solidFill>
              <a:latin typeface="+mn-lt"/>
            </a:endParaRPr>
          </a:p>
        </p:txBody>
      </p:sp>
      <p:sp>
        <p:nvSpPr>
          <p:cNvPr id="3" name="Content Placeholder 2"/>
          <p:cNvSpPr>
            <a:spLocks noGrp="1"/>
          </p:cNvSpPr>
          <p:nvPr>
            <p:ph idx="1"/>
          </p:nvPr>
        </p:nvSpPr>
        <p:spPr>
          <a:xfrm>
            <a:off x="571500" y="3054350"/>
            <a:ext cx="7886700" cy="2374900"/>
          </a:xfrm>
        </p:spPr>
        <p:txBody>
          <a:bodyPr>
            <a:normAutofit/>
          </a:bodyPr>
          <a:lstStyle/>
          <a:p>
            <a:pPr marL="0" indent="0" algn="ctr">
              <a:buNone/>
            </a:pPr>
            <a:r>
              <a:rPr lang="en-US" sz="3600" dirty="0"/>
              <a:t>3.  Make a list of your daily priorities. What will you do today that will move you toward your goals?  Put those things at the head of your To Do list.</a:t>
            </a:r>
          </a:p>
        </p:txBody>
      </p:sp>
    </p:spTree>
    <p:extLst>
      <p:ext uri="{BB962C8B-B14F-4D97-AF65-F5344CB8AC3E}">
        <p14:creationId xmlns:p14="http://schemas.microsoft.com/office/powerpoint/2010/main" val="84881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28650" y="1108076"/>
            <a:ext cx="7886700" cy="1325563"/>
          </a:xfrm>
        </p:spPr>
        <p:txBody>
          <a:bodyPr/>
          <a:lstStyle/>
          <a:p>
            <a:pPr algn="ctr"/>
            <a:r>
              <a:rPr lang="en-US" b="1" dirty="0">
                <a:solidFill>
                  <a:srgbClr val="941651"/>
                </a:solidFill>
                <a:latin typeface="+mn-lt"/>
              </a:rPr>
              <a:t>SUCCESS PRINCIPLE</a:t>
            </a:r>
            <a:endParaRPr lang="en-US" dirty="0">
              <a:solidFill>
                <a:srgbClr val="941651"/>
              </a:solidFill>
              <a:latin typeface="+mn-lt"/>
            </a:endParaRPr>
          </a:p>
        </p:txBody>
      </p:sp>
      <p:sp>
        <p:nvSpPr>
          <p:cNvPr id="3" name="Content Placeholder 2"/>
          <p:cNvSpPr>
            <a:spLocks noGrp="1"/>
          </p:cNvSpPr>
          <p:nvPr>
            <p:ph idx="1"/>
          </p:nvPr>
        </p:nvSpPr>
        <p:spPr>
          <a:xfrm>
            <a:off x="1114425" y="2482850"/>
            <a:ext cx="7286625" cy="2632075"/>
          </a:xfrm>
        </p:spPr>
        <p:txBody>
          <a:bodyPr>
            <a:normAutofit/>
          </a:bodyPr>
          <a:lstStyle/>
          <a:p>
            <a:pPr marL="0" indent="0" algn="ctr">
              <a:buNone/>
            </a:pPr>
            <a:r>
              <a:rPr lang="en-US" sz="3600" dirty="0"/>
              <a:t> </a:t>
            </a:r>
          </a:p>
          <a:p>
            <a:pPr marL="0" indent="0" algn="ctr">
              <a:buNone/>
            </a:pPr>
            <a:r>
              <a:rPr lang="en-US" sz="3600" dirty="0"/>
              <a:t>Activity does not lead to accomplishment until it is focused on a specific goal.</a:t>
            </a:r>
          </a:p>
          <a:p>
            <a:pPr marL="0" indent="0" algn="ctr">
              <a:buNone/>
            </a:pPr>
            <a:endParaRPr lang="en-US" sz="3600" dirty="0"/>
          </a:p>
        </p:txBody>
      </p:sp>
    </p:spTree>
    <p:extLst>
      <p:ext uri="{BB962C8B-B14F-4D97-AF65-F5344CB8AC3E}">
        <p14:creationId xmlns:p14="http://schemas.microsoft.com/office/powerpoint/2010/main" val="183420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28650" y="1222376"/>
            <a:ext cx="7886700" cy="1325563"/>
          </a:xfrm>
        </p:spPr>
        <p:txBody>
          <a:bodyPr>
            <a:normAutofit/>
          </a:bodyPr>
          <a:lstStyle/>
          <a:p>
            <a:pPr algn="ctr"/>
            <a:r>
              <a:rPr lang="en-US" sz="4000" b="1" dirty="0">
                <a:solidFill>
                  <a:srgbClr val="7030A0"/>
                </a:solidFill>
                <a:latin typeface="+mn-lt"/>
              </a:rPr>
              <a:t>MY PRAYER FOR TODAY</a:t>
            </a:r>
            <a:endParaRPr lang="en-US" sz="4000" dirty="0">
              <a:solidFill>
                <a:srgbClr val="7030A0"/>
              </a:solidFill>
              <a:latin typeface="+mn-lt"/>
            </a:endParaRPr>
          </a:p>
        </p:txBody>
      </p:sp>
      <p:sp>
        <p:nvSpPr>
          <p:cNvPr id="3" name="Content Placeholder 2"/>
          <p:cNvSpPr>
            <a:spLocks noGrp="1"/>
          </p:cNvSpPr>
          <p:nvPr>
            <p:ph idx="1"/>
          </p:nvPr>
        </p:nvSpPr>
        <p:spPr>
          <a:xfrm>
            <a:off x="628650" y="2597150"/>
            <a:ext cx="7886700" cy="3260725"/>
          </a:xfrm>
        </p:spPr>
        <p:txBody>
          <a:bodyPr/>
          <a:lstStyle/>
          <a:p>
            <a:pPr marL="0" indent="0" algn="ctr">
              <a:lnSpc>
                <a:spcPct val="100000"/>
              </a:lnSpc>
              <a:buNone/>
            </a:pPr>
            <a:r>
              <a:rPr lang="en-US" dirty="0"/>
              <a:t>Lord God, Thank You that I can trust you because you are a God of order.  I can breathe and live because you planned and provided for me before I was even born. Help me to emulate your goodness. Help me to focus and prepare in advance to the best of my ability, by your grace. Help me to accomplish all that you desire for me.</a:t>
            </a:r>
          </a:p>
        </p:txBody>
      </p:sp>
    </p:spTree>
    <p:extLst>
      <p:ext uri="{BB962C8B-B14F-4D97-AF65-F5344CB8AC3E}">
        <p14:creationId xmlns:p14="http://schemas.microsoft.com/office/powerpoint/2010/main" val="100771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Subtitle 2"/>
          <p:cNvSpPr>
            <a:spLocks noGrp="1"/>
          </p:cNvSpPr>
          <p:nvPr>
            <p:ph type="subTitle" idx="1"/>
          </p:nvPr>
        </p:nvSpPr>
        <p:spPr>
          <a:xfrm>
            <a:off x="1143000" y="5173663"/>
            <a:ext cx="6858000" cy="1655762"/>
          </a:xfrm>
        </p:spPr>
        <p:txBody>
          <a:bodyPr>
            <a:normAutofit/>
          </a:bodyPr>
          <a:lstStyle/>
          <a:p>
            <a:r>
              <a:rPr lang="en-US" sz="4000" dirty="0" smtClean="0">
                <a:solidFill>
                  <a:srgbClr val="FF8AD8"/>
                </a:solidFill>
              </a:rPr>
              <a:t>A </a:t>
            </a:r>
            <a:r>
              <a:rPr lang="en-US" sz="4000" i="1" dirty="0" smtClean="0">
                <a:solidFill>
                  <a:srgbClr val="FF8AD8"/>
                </a:solidFill>
                <a:latin typeface="Palatino Linotype" charset="0"/>
                <a:ea typeface="Palatino Linotype" charset="0"/>
                <a:cs typeface="Palatino Linotype" charset="0"/>
              </a:rPr>
              <a:t>Focused </a:t>
            </a:r>
            <a:r>
              <a:rPr lang="en-US" sz="4000" dirty="0" smtClean="0">
                <a:solidFill>
                  <a:srgbClr val="FF8AD8"/>
                </a:solidFill>
              </a:rPr>
              <a:t>Woman: </a:t>
            </a:r>
            <a:r>
              <a:rPr lang="en-US" sz="4000" b="1" i="1" dirty="0" smtClean="0">
                <a:solidFill>
                  <a:schemeClr val="bg1"/>
                </a:solidFill>
                <a:latin typeface="Palatino Linotype" charset="0"/>
                <a:ea typeface="Palatino Linotype" charset="0"/>
                <a:cs typeface="Palatino Linotype" charset="0"/>
              </a:rPr>
              <a:t>Lesson 4</a:t>
            </a:r>
            <a:endParaRPr lang="en-US" sz="4000" b="1"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710812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085850" y="2940050"/>
            <a:ext cx="7029450" cy="3117850"/>
          </a:xfrm>
        </p:spPr>
        <p:txBody>
          <a:bodyPr>
            <a:normAutofit/>
          </a:bodyPr>
          <a:lstStyle/>
          <a:p>
            <a:pPr marL="0" indent="0" algn="ctr">
              <a:buNone/>
            </a:pPr>
            <a:r>
              <a:rPr lang="en-US" sz="3600" dirty="0">
                <a:solidFill>
                  <a:srgbClr val="7030A0"/>
                </a:solidFill>
              </a:rPr>
              <a:t>“…But one thing I do: Forgetting what is behind and straining toward what is ahead.” </a:t>
            </a:r>
          </a:p>
          <a:p>
            <a:pPr marL="0" indent="0" algn="ctr">
              <a:buNone/>
            </a:pPr>
            <a:r>
              <a:rPr lang="en-US" sz="3200" dirty="0">
                <a:solidFill>
                  <a:srgbClr val="7030A0"/>
                </a:solidFill>
              </a:rPr>
              <a:t>Philippians 3:13</a:t>
            </a:r>
          </a:p>
          <a:p>
            <a:pPr marL="0" indent="0" algn="ctr">
              <a:buNone/>
            </a:pPr>
            <a:r>
              <a:rPr lang="en-US" sz="3600" b="1" dirty="0">
                <a:solidFill>
                  <a:srgbClr val="7030A0"/>
                </a:solidFill>
              </a:rPr>
              <a:t> </a:t>
            </a:r>
            <a:endParaRPr lang="en-US" sz="3600" dirty="0">
              <a:solidFill>
                <a:srgbClr val="7030A0"/>
              </a:solidFill>
            </a:endParaRPr>
          </a:p>
        </p:txBody>
      </p:sp>
    </p:spTree>
    <p:extLst>
      <p:ext uri="{BB962C8B-B14F-4D97-AF65-F5344CB8AC3E}">
        <p14:creationId xmlns:p14="http://schemas.microsoft.com/office/powerpoint/2010/main" val="210688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228725" y="2854325"/>
            <a:ext cx="6629400" cy="2346325"/>
          </a:xfrm>
        </p:spPr>
        <p:txBody>
          <a:bodyPr>
            <a:noAutofit/>
          </a:bodyPr>
          <a:lstStyle/>
          <a:p>
            <a:pPr marL="0" indent="0" algn="ctr">
              <a:buNone/>
            </a:pPr>
            <a:r>
              <a:rPr lang="en-US" sz="3200" dirty="0">
                <a:solidFill>
                  <a:srgbClr val="7030A0"/>
                </a:solidFill>
              </a:rPr>
              <a:t>“God is not the author of confusion but of peace</a:t>
            </a:r>
            <a:r>
              <a:rPr lang="en-US" sz="3200" dirty="0" smtClean="0">
                <a:solidFill>
                  <a:srgbClr val="7030A0"/>
                </a:solidFill>
              </a:rPr>
              <a:t>…”</a:t>
            </a:r>
          </a:p>
          <a:p>
            <a:pPr marL="0" indent="0" algn="ctr">
              <a:buNone/>
            </a:pPr>
            <a:r>
              <a:rPr lang="en-US" dirty="0" smtClean="0">
                <a:solidFill>
                  <a:srgbClr val="7030A0"/>
                </a:solidFill>
              </a:rPr>
              <a:t> </a:t>
            </a:r>
            <a:r>
              <a:rPr lang="en-US" dirty="0">
                <a:solidFill>
                  <a:srgbClr val="7030A0"/>
                </a:solidFill>
              </a:rPr>
              <a:t>(1 Corinthians 14:33, </a:t>
            </a:r>
            <a:r>
              <a:rPr lang="en-US" i="1" dirty="0">
                <a:solidFill>
                  <a:srgbClr val="7030A0"/>
                </a:solidFill>
              </a:rPr>
              <a:t>NKJV</a:t>
            </a:r>
            <a:r>
              <a:rPr lang="en-US" dirty="0">
                <a:solidFill>
                  <a:srgbClr val="7030A0"/>
                </a:solidFill>
              </a:rPr>
              <a:t>). </a:t>
            </a:r>
            <a:endParaRPr lang="en-US" dirty="0" smtClean="0">
              <a:solidFill>
                <a:srgbClr val="7030A0"/>
              </a:solidFill>
            </a:endParaRPr>
          </a:p>
          <a:p>
            <a:pPr marL="0" indent="0" algn="ctr">
              <a:buNone/>
            </a:pPr>
            <a:r>
              <a:rPr lang="en-US" sz="3200" dirty="0" smtClean="0">
                <a:solidFill>
                  <a:srgbClr val="7030A0"/>
                </a:solidFill>
              </a:rPr>
              <a:t>In </a:t>
            </a:r>
            <a:r>
              <a:rPr lang="en-US" sz="3200" dirty="0">
                <a:solidFill>
                  <a:srgbClr val="7030A0"/>
                </a:solidFill>
              </a:rPr>
              <a:t>Psalm 119:133 I find a prayer that God will direct my steps.</a:t>
            </a:r>
          </a:p>
        </p:txBody>
      </p:sp>
    </p:spTree>
    <p:extLst>
      <p:ext uri="{BB962C8B-B14F-4D97-AF65-F5344CB8AC3E}">
        <p14:creationId xmlns:p14="http://schemas.microsoft.com/office/powerpoint/2010/main" val="83671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885825" y="2711450"/>
            <a:ext cx="7886700" cy="3089275"/>
          </a:xfrm>
        </p:spPr>
        <p:txBody>
          <a:bodyPr>
            <a:normAutofit/>
          </a:bodyPr>
          <a:lstStyle/>
          <a:p>
            <a:r>
              <a:rPr lang="en-US" sz="3600" dirty="0"/>
              <a:t>It is not </a:t>
            </a:r>
            <a:r>
              <a:rPr lang="en-US" sz="3600" dirty="0">
                <a:solidFill>
                  <a:srgbClr val="7030A0"/>
                </a:solidFill>
              </a:rPr>
              <a:t>time. </a:t>
            </a:r>
            <a:endParaRPr lang="en-US" sz="3600" dirty="0" smtClean="0">
              <a:solidFill>
                <a:srgbClr val="7030A0"/>
              </a:solidFill>
            </a:endParaRPr>
          </a:p>
          <a:p>
            <a:r>
              <a:rPr lang="en-US" sz="3600" dirty="0"/>
              <a:t>It is not </a:t>
            </a:r>
            <a:r>
              <a:rPr lang="en-US" sz="3600" dirty="0">
                <a:solidFill>
                  <a:srgbClr val="7030A0"/>
                </a:solidFill>
              </a:rPr>
              <a:t>family responsibilities. </a:t>
            </a:r>
            <a:endParaRPr lang="en-US" sz="3600" dirty="0" smtClean="0">
              <a:solidFill>
                <a:srgbClr val="7030A0"/>
              </a:solidFill>
            </a:endParaRPr>
          </a:p>
          <a:p>
            <a:r>
              <a:rPr lang="en-US" sz="3600" dirty="0" smtClean="0"/>
              <a:t>It </a:t>
            </a:r>
            <a:r>
              <a:rPr lang="en-US" sz="3600" dirty="0"/>
              <a:t>is not our </a:t>
            </a:r>
            <a:r>
              <a:rPr lang="en-US" sz="3600" dirty="0">
                <a:solidFill>
                  <a:srgbClr val="7030A0"/>
                </a:solidFill>
              </a:rPr>
              <a:t>race. </a:t>
            </a:r>
          </a:p>
          <a:p>
            <a:r>
              <a:rPr lang="en-US" sz="3600" dirty="0"/>
              <a:t>It is not </a:t>
            </a:r>
            <a:r>
              <a:rPr lang="en-US" sz="3600" dirty="0">
                <a:solidFill>
                  <a:srgbClr val="7030A0"/>
                </a:solidFill>
              </a:rPr>
              <a:t>beauty.  </a:t>
            </a:r>
          </a:p>
          <a:p>
            <a:r>
              <a:rPr lang="en-US" sz="3600" dirty="0"/>
              <a:t>It is not </a:t>
            </a:r>
            <a:r>
              <a:rPr lang="en-US" sz="3600" dirty="0">
                <a:solidFill>
                  <a:srgbClr val="7030A0"/>
                </a:solidFill>
              </a:rPr>
              <a:t>handicap. </a:t>
            </a:r>
          </a:p>
        </p:txBody>
      </p:sp>
    </p:spTree>
    <p:extLst>
      <p:ext uri="{BB962C8B-B14F-4D97-AF65-F5344CB8AC3E}">
        <p14:creationId xmlns:p14="http://schemas.microsoft.com/office/powerpoint/2010/main" val="110516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42925" y="2997200"/>
            <a:ext cx="8229600" cy="2603500"/>
          </a:xfrm>
        </p:spPr>
        <p:txBody>
          <a:bodyPr>
            <a:noAutofit/>
          </a:bodyPr>
          <a:lstStyle/>
          <a:p>
            <a:pPr marL="0" indent="0" algn="ctr">
              <a:buNone/>
            </a:pPr>
            <a:r>
              <a:rPr lang="en-US" sz="3200" dirty="0">
                <a:solidFill>
                  <a:srgbClr val="7030A0"/>
                </a:solidFill>
              </a:rPr>
              <a:t>What makes the difference? It is having a cause, a destination, a goal, a purpose. When we know where we are going and are determined to get there, it is possible to find a way to succeed regardless of the obstacles in our path.</a:t>
            </a:r>
          </a:p>
        </p:txBody>
      </p:sp>
    </p:spTree>
    <p:extLst>
      <p:ext uri="{BB962C8B-B14F-4D97-AF65-F5344CB8AC3E}">
        <p14:creationId xmlns:p14="http://schemas.microsoft.com/office/powerpoint/2010/main" val="92296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1450" y="1193801"/>
            <a:ext cx="6915150" cy="1325563"/>
          </a:xfrm>
        </p:spPr>
        <p:txBody>
          <a:bodyPr>
            <a:normAutofit/>
          </a:bodyPr>
          <a:lstStyle/>
          <a:p>
            <a:r>
              <a:rPr lang="en-US" sz="4000" b="1" dirty="0">
                <a:solidFill>
                  <a:schemeClr val="bg1"/>
                </a:solidFill>
                <a:latin typeface="+mn-lt"/>
              </a:rPr>
              <a:t>Women with goals include:</a:t>
            </a:r>
          </a:p>
        </p:txBody>
      </p:sp>
      <p:sp>
        <p:nvSpPr>
          <p:cNvPr id="3" name="Content Placeholder 2"/>
          <p:cNvSpPr>
            <a:spLocks noGrp="1"/>
          </p:cNvSpPr>
          <p:nvPr>
            <p:ph idx="1"/>
          </p:nvPr>
        </p:nvSpPr>
        <p:spPr>
          <a:xfrm>
            <a:off x="485775" y="2482850"/>
            <a:ext cx="7886700" cy="4351338"/>
          </a:xfrm>
        </p:spPr>
        <p:txBody>
          <a:bodyPr>
            <a:normAutofit/>
          </a:bodyPr>
          <a:lstStyle/>
          <a:p>
            <a:pPr marL="171450" lvl="0" indent="-171450" algn="ctr">
              <a:buFont typeface="Arial" charset="0"/>
              <a:buChar char="•"/>
            </a:pPr>
            <a:r>
              <a:rPr lang="en-US" dirty="0"/>
              <a:t>Helen Keller </a:t>
            </a:r>
            <a:endParaRPr lang="en-US" dirty="0" smtClean="0"/>
          </a:p>
          <a:p>
            <a:pPr marL="171450" lvl="0" indent="-171450" algn="ctr">
              <a:buFont typeface="Arial" charset="0"/>
              <a:buChar char="•"/>
            </a:pPr>
            <a:r>
              <a:rPr lang="en-US" dirty="0" smtClean="0"/>
              <a:t>Florence </a:t>
            </a:r>
            <a:r>
              <a:rPr lang="en-US" dirty="0"/>
              <a:t>Nightingale </a:t>
            </a:r>
            <a:endParaRPr lang="en-US" dirty="0" smtClean="0"/>
          </a:p>
          <a:p>
            <a:pPr marL="171450" lvl="0" indent="-171450" algn="ctr">
              <a:buFont typeface="Arial" charset="0"/>
              <a:buChar char="•"/>
            </a:pPr>
            <a:r>
              <a:rPr lang="en-US" dirty="0" smtClean="0"/>
              <a:t>Joan </a:t>
            </a:r>
            <a:r>
              <a:rPr lang="en-US" dirty="0"/>
              <a:t>of Arc’s </a:t>
            </a:r>
            <a:endParaRPr lang="en-US" dirty="0" smtClean="0"/>
          </a:p>
          <a:p>
            <a:pPr marL="171450" lvl="0" indent="-171450" algn="ctr">
              <a:buFont typeface="Arial" charset="0"/>
              <a:buChar char="•"/>
            </a:pPr>
            <a:r>
              <a:rPr lang="en-US" dirty="0" smtClean="0"/>
              <a:t>Mother </a:t>
            </a:r>
            <a:r>
              <a:rPr lang="en-US" dirty="0"/>
              <a:t>Teresa </a:t>
            </a:r>
            <a:endParaRPr lang="en-US" dirty="0" smtClean="0"/>
          </a:p>
          <a:p>
            <a:pPr marL="171450" lvl="0" indent="-171450" algn="ctr">
              <a:buFont typeface="Arial" charset="0"/>
              <a:buChar char="•"/>
            </a:pPr>
            <a:r>
              <a:rPr lang="en-US" dirty="0" smtClean="0"/>
              <a:t>Golda Meier</a:t>
            </a:r>
          </a:p>
          <a:p>
            <a:pPr marL="171450" lvl="0" indent="-171450" algn="ctr">
              <a:buFont typeface="Arial" charset="0"/>
              <a:buChar char="•"/>
            </a:pPr>
            <a:r>
              <a:rPr lang="en-US" dirty="0" smtClean="0"/>
              <a:t>Margaret </a:t>
            </a:r>
            <a:r>
              <a:rPr lang="en-US" dirty="0"/>
              <a:t>Thatcher, and Indira </a:t>
            </a:r>
            <a:r>
              <a:rPr lang="en-US" dirty="0" err="1"/>
              <a:t>Ghandi</a:t>
            </a:r>
            <a:r>
              <a:rPr lang="en-US" dirty="0"/>
              <a:t> all became leaders of their nations because of goals.</a:t>
            </a:r>
          </a:p>
        </p:txBody>
      </p:sp>
    </p:spTree>
    <p:extLst>
      <p:ext uri="{BB962C8B-B14F-4D97-AF65-F5344CB8AC3E}">
        <p14:creationId xmlns:p14="http://schemas.microsoft.com/office/powerpoint/2010/main" val="166956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42925" y="2397125"/>
            <a:ext cx="7886700" cy="4351338"/>
          </a:xfrm>
        </p:spPr>
        <p:txBody>
          <a:bodyPr/>
          <a:lstStyle/>
          <a:p>
            <a:pPr marL="0" indent="0" algn="ctr">
              <a:buNone/>
            </a:pPr>
            <a:r>
              <a:rPr lang="en-US" b="1" dirty="0">
                <a:solidFill>
                  <a:srgbClr val="7030A0"/>
                </a:solidFill>
              </a:rPr>
              <a:t>John Maxwell suggests these as the six stages in accomplishing a goal: </a:t>
            </a:r>
          </a:p>
          <a:p>
            <a:pPr algn="ctr"/>
            <a:r>
              <a:rPr lang="en-US" dirty="0" smtClean="0"/>
              <a:t>I </a:t>
            </a:r>
            <a:r>
              <a:rPr lang="en-US" dirty="0"/>
              <a:t>thought it.      </a:t>
            </a:r>
            <a:endParaRPr lang="en-US" dirty="0" smtClean="0"/>
          </a:p>
          <a:p>
            <a:pPr algn="ctr"/>
            <a:r>
              <a:rPr lang="en-US" dirty="0" smtClean="0"/>
              <a:t>I </a:t>
            </a:r>
            <a:r>
              <a:rPr lang="en-US" dirty="0"/>
              <a:t>caught it.     </a:t>
            </a:r>
            <a:endParaRPr lang="en-US" dirty="0" smtClean="0"/>
          </a:p>
          <a:p>
            <a:pPr algn="ctr"/>
            <a:r>
              <a:rPr lang="en-US" dirty="0" smtClean="0"/>
              <a:t>I </a:t>
            </a:r>
            <a:r>
              <a:rPr lang="en-US" dirty="0"/>
              <a:t>bought it.      </a:t>
            </a:r>
            <a:endParaRPr lang="en-US" dirty="0" smtClean="0"/>
          </a:p>
          <a:p>
            <a:pPr algn="ctr"/>
            <a:r>
              <a:rPr lang="en-US" dirty="0" smtClean="0"/>
              <a:t>I </a:t>
            </a:r>
            <a:r>
              <a:rPr lang="en-US" dirty="0"/>
              <a:t>sought it.      </a:t>
            </a:r>
            <a:endParaRPr lang="en-US" dirty="0" smtClean="0"/>
          </a:p>
          <a:p>
            <a:pPr algn="ctr"/>
            <a:r>
              <a:rPr lang="en-US" dirty="0" smtClean="0"/>
              <a:t>I </a:t>
            </a:r>
            <a:r>
              <a:rPr lang="en-US" dirty="0"/>
              <a:t>got it.     </a:t>
            </a:r>
            <a:endParaRPr lang="en-US" dirty="0" smtClean="0"/>
          </a:p>
          <a:p>
            <a:pPr algn="ctr"/>
            <a:r>
              <a:rPr lang="en-US" dirty="0" smtClean="0"/>
              <a:t> </a:t>
            </a:r>
            <a:r>
              <a:rPr lang="en-US" dirty="0"/>
              <a:t>I taught it.  </a:t>
            </a:r>
          </a:p>
          <a:p>
            <a:pPr marL="0" indent="0" algn="ctr">
              <a:buNone/>
            </a:pPr>
            <a:endParaRPr lang="en-US" dirty="0"/>
          </a:p>
        </p:txBody>
      </p:sp>
    </p:spTree>
    <p:extLst>
      <p:ext uri="{BB962C8B-B14F-4D97-AF65-F5344CB8AC3E}">
        <p14:creationId xmlns:p14="http://schemas.microsoft.com/office/powerpoint/2010/main" val="122377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425700"/>
            <a:ext cx="7886700" cy="4432300"/>
          </a:xfrm>
        </p:spPr>
        <p:txBody>
          <a:bodyPr>
            <a:normAutofit/>
          </a:bodyPr>
          <a:lstStyle/>
          <a:p>
            <a:pPr marL="0" indent="0" algn="ctr">
              <a:lnSpc>
                <a:spcPct val="100000"/>
              </a:lnSpc>
              <a:buNone/>
            </a:pPr>
            <a:r>
              <a:rPr lang="en-US" dirty="0"/>
              <a:t>“Not that I have already obtained all this, or have already been made perfect, but I press on to take hold of that for which Christ Jesus took hold of me. Brothers/sisters, I do not consider myself yet to have taken hold of it. But one thing I do: Forgetting what is behind and straining toward what is ahead, I press on toward the goal to win the prize for which God has called me heavenward in Christ Jesus</a:t>
            </a:r>
            <a:r>
              <a:rPr lang="en-US" dirty="0" smtClean="0"/>
              <a:t>”</a:t>
            </a:r>
          </a:p>
          <a:p>
            <a:pPr marL="0" indent="0" algn="ctr">
              <a:lnSpc>
                <a:spcPct val="100000"/>
              </a:lnSpc>
              <a:buNone/>
            </a:pPr>
            <a:r>
              <a:rPr lang="en-US" i="1" dirty="0" smtClean="0"/>
              <a:t> </a:t>
            </a:r>
            <a:r>
              <a:rPr lang="en-US" dirty="0"/>
              <a:t>(Philippians 3:12-14).</a:t>
            </a:r>
          </a:p>
          <a:p>
            <a:pPr marL="0" indent="0" algn="ctr">
              <a:lnSpc>
                <a:spcPct val="100000"/>
              </a:lnSpc>
              <a:buNone/>
            </a:pPr>
            <a:endParaRPr lang="en-US" dirty="0"/>
          </a:p>
        </p:txBody>
      </p:sp>
    </p:spTree>
    <p:extLst>
      <p:ext uri="{BB962C8B-B14F-4D97-AF65-F5344CB8AC3E}">
        <p14:creationId xmlns:p14="http://schemas.microsoft.com/office/powerpoint/2010/main" val="1992844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717</Words>
  <Application>Microsoft Macintosh PowerPoint</Application>
  <PresentationFormat>On-screen Show (4:3)</PresentationFormat>
  <Paragraphs>152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Women with goals include:</vt:lpstr>
      <vt:lpstr>PowerPoint Presentation</vt:lpstr>
      <vt:lpstr>PowerPoint Presentation</vt:lpstr>
      <vt:lpstr>RATE YOURSELF  </vt:lpstr>
      <vt:lpstr>MY GOALS FOR THIS YEAR</vt:lpstr>
      <vt:lpstr>PERSONAL GROWTH EXERCISES</vt:lpstr>
      <vt:lpstr>SUCCESS PRINCIPLE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6</cp:revision>
  <dcterms:created xsi:type="dcterms:W3CDTF">2016-03-01T16:29:43Z</dcterms:created>
  <dcterms:modified xsi:type="dcterms:W3CDTF">2016-03-04T16:52:52Z</dcterms:modified>
</cp:coreProperties>
</file>